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embeddedFontLst>
    <p:embeddedFont>
      <p:font typeface="Spectral" panose="020B0604020202020204" charset="0"/>
      <p:regular r:id="rId38"/>
      <p:bold r:id="rId39"/>
      <p:italic r:id="rId40"/>
      <p:boldItalic r:id="rId41"/>
    </p:embeddedFont>
    <p:embeddedFont>
      <p:font typeface="Georgia" panose="02040502050405020303" pitchFamily="18" charset="0"/>
      <p:regular r:id="rId42"/>
      <p:bold r:id="rId43"/>
      <p:italic r:id="rId44"/>
      <p:boldItalic r:id="rId45"/>
    </p:embeddedFont>
    <p:embeddedFont>
      <p:font typeface="Caveat" panose="020B0604020202020204" charset="0"/>
      <p:regular r:id="rId46"/>
      <p:bold r:id="rId47"/>
    </p:embeddedFont>
    <p:embeddedFont>
      <p:font typeface="Josefin Sans" panose="020B0604020202020204" charset="0"/>
      <p:regular r:id="rId48"/>
      <p:bold r:id="rId49"/>
      <p:italic r:id="rId50"/>
      <p:boldItalic r:id="rId51"/>
    </p:embeddedFont>
    <p:embeddedFont>
      <p:font typeface="Playfair Display" panose="020B0604020202020204" charset="0"/>
      <p:regular r:id="rId52"/>
      <p:bold r:id="rId53"/>
      <p:italic r:id="rId54"/>
      <p:boldItalic r:id="rId55"/>
    </p:embeddedFont>
    <p:embeddedFont>
      <p:font typeface="Bitter" panose="020B0604020202020204" charset="0"/>
      <p:regular r:id="rId56"/>
      <p:bold r:id="rId57"/>
      <p:italic r:id="rId58"/>
    </p:embeddedFont>
    <p:embeddedFont>
      <p:font typeface="Quicksand" panose="020B0604020202020204" charset="0"/>
      <p:regular r:id="rId59"/>
      <p:bold r:id="rId60"/>
    </p:embeddedFont>
    <p:embeddedFont>
      <p:font typeface="Impact" panose="020B0806030902050204" pitchFamily="34" charset="0"/>
      <p:regular r:id="rId61"/>
    </p:embeddedFont>
    <p:embeddedFont>
      <p:font typeface="Amatic SC" panose="020B0604020202020204" charset="-79"/>
      <p:regular r:id="rId62"/>
      <p:bold r:id="rId63"/>
    </p:embeddedFont>
    <p:embeddedFont>
      <p:font typeface="Nunito" panose="020B0604020202020204" charset="0"/>
      <p:regular r:id="rId64"/>
      <p:bold r:id="rId65"/>
      <p:italic r:id="rId66"/>
      <p:boldItalic r:id="rId67"/>
    </p:embeddedFont>
    <p:embeddedFont>
      <p:font typeface="Lobster"/>
      <p:regular r:id="rId68"/>
    </p:embeddedFont>
    <p:embeddedFont>
      <p:font typeface="Oswald" panose="020B0604020202020204" charset="0"/>
      <p:regular r:id="rId69"/>
      <p:bold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5D49C7-CC89-4780-B906-F9ED6EE25EC3}">
  <a:tblStyle styleId="{D15D49C7-CC89-4780-B906-F9ED6EE25E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font" Target="fonts/font26.fntdata"/><Relationship Id="rId68" Type="http://schemas.openxmlformats.org/officeDocument/2006/relationships/font" Target="fonts/font31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font" Target="fonts/font29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font" Target="fonts/font2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font" Target="fonts/font32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font" Target="fonts/font30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font" Target="fonts/font3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Czgc_RelBA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ughyYPoExk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14giRzqqUY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V1biKT426I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1zQ1xOjZnk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k_qU7l-fcU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Every Kid Healthy Week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2637ad0b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2637ad0b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Food group information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2637ad0b9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2637ad0b9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Template for healthy plate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2637ad0b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2637ad0b9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Ideas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72637ad0b9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72637ad0b9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Ready, steady, cook!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2637ad0b9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2637ad0b9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Links for recipes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2637ad0b9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72637ad0b9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Links for recipes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2637ad0b9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2637ad0b9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Links for recipes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2637ad0b9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2637ad0b9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Links for recipes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72637ad0b9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72637ad0b9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Wellness Wednesday- 22nd April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2637ad0b9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72637ad0b9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Design your own board game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2637ad0b9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2637ad0b9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Overview of activities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2637ad0b9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72637ad0b9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Design your own board game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2637ad0b9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2637ad0b9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Earth day pledge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2637ad0b9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72637ad0b9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Ways to help the Earth poster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2637ad0b9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72637ad0b9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Thoughtful Thursday- 23rd April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72637ad0b9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72637ad0b9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Letter</a:t>
            </a:r>
            <a:endParaRPr sz="24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72637ad0b9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72637ad0b9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Kindness Bingo</a:t>
            </a:r>
            <a:endParaRPr sz="24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72637ad0b9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72637ad0b9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Love lanterns</a:t>
            </a:r>
            <a:endParaRPr sz="24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72637ad0b9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72637ad0b9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Love lanterns</a:t>
            </a:r>
            <a:endParaRPr sz="24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72637ad0b9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72637ad0b9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Fitness Friday- 24th April 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72637ad0b9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72637ad0b9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https://www.youtube.com/watch?v=gCzgc_RelBA</a:t>
            </a:r>
            <a:endParaRPr sz="2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2637ad0b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2637ad0b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Mindfulness Monday- 20th April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72637ad0b9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72637ad0b9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https://www.youtube.com/watch?v=eughyYPoExk</a:t>
            </a:r>
            <a:endParaRPr sz="24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72637ad0b9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72637ad0b9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https://www.youtube.com/watch?v=k14giRzqqUY</a:t>
            </a:r>
            <a:endParaRPr sz="24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72637ad0b9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72637ad0b9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https://www.youtube.com/watch?v=AV1biKT426I</a:t>
            </a:r>
            <a:endParaRPr sz="24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72637ad0b9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72637ad0b9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https://www.youtube.com/watch?v=a1zQ1xOjZnk</a:t>
            </a:r>
            <a:endParaRPr sz="24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72637ad0b9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72637ad0b9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Walk</a:t>
            </a:r>
            <a:endParaRPr sz="24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72637ad0b9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72637ad0b9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Dance</a:t>
            </a:r>
            <a:endParaRPr sz="2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2637ad0b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2637ad0b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Video link: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https://www.youtube.com/watch?v=Bk_qU7l-fcU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72637ad0b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72637ad0b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 fun mindfulness activities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2637ad0b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2637ad0b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5 fun mindfulness activities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2637ad0b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2637ad0b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Pinwheel activity with instructions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2637ad0b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2637ad0b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Template for pinwheel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2637ad0b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2637ad0b9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Tasty Tuesday- 21st April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goodfood.com/recipes/pressed-picnic-sandwich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hyperlink" Target="https://www.bbcgoodfood.com/recipes/salmon-spaghetti-supper-parce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goodfood.com/recipes/chicken-veg-bow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hyperlink" Target="https://www.bbcgoodfood.com/recipes/pizza-homemade-sauc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goodfood.com/recipes/cooking-kids-fajita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hyperlink" Target="https://www.bbcgoodfood.com/recipes/simple-stir-fr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goodfood.com/recipes/easy-banana-pancake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hyperlink" Target="https://www.bbcgoodfood.com/recipes/cheese-ham-pancake-roll-up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Czgc_RelBA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ughyYPoExk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k14giRzqqUY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V1biKT426I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1zQ1xOjZnk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k_qU7l-fc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-75" y="-16875"/>
            <a:ext cx="91440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Quicksand"/>
                <a:ea typeface="Quicksand"/>
                <a:cs typeface="Quicksand"/>
                <a:sym typeface="Quicksand"/>
              </a:rPr>
              <a:t>Every Kid Healthy Week</a:t>
            </a:r>
            <a:endParaRPr sz="30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Quicksand"/>
                <a:ea typeface="Quicksand"/>
                <a:cs typeface="Quicksand"/>
                <a:sym typeface="Quicksand"/>
              </a:rPr>
              <a:t>20th April- 24th April </a:t>
            </a:r>
            <a:endParaRPr sz="3000" b="1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l="8775" t="18260" r="67710" b="41260"/>
          <a:stretch/>
        </p:blipFill>
        <p:spPr>
          <a:xfrm>
            <a:off x="2373050" y="1026725"/>
            <a:ext cx="4253475" cy="411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000" y="171425"/>
            <a:ext cx="1172975" cy="11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2"/>
          <p:cNvPicPr preferRelativeResize="0"/>
          <p:nvPr/>
        </p:nvPicPr>
        <p:blipFill rotWithShape="1">
          <a:blip r:embed="rId3">
            <a:alphaModFix/>
          </a:blip>
          <a:srcRect l="29753" t="17121" r="30675" b="32609"/>
          <a:stretch/>
        </p:blipFill>
        <p:spPr>
          <a:xfrm>
            <a:off x="206550" y="481775"/>
            <a:ext cx="3319049" cy="237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2"/>
          <p:cNvPicPr preferRelativeResize="0"/>
          <p:nvPr/>
        </p:nvPicPr>
        <p:blipFill rotWithShape="1">
          <a:blip r:embed="rId4">
            <a:alphaModFix/>
          </a:blip>
          <a:srcRect l="29245" t="35566" r="30626" b="14911"/>
          <a:stretch/>
        </p:blipFill>
        <p:spPr>
          <a:xfrm>
            <a:off x="3525600" y="514300"/>
            <a:ext cx="3416649" cy="230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 rotWithShape="1">
          <a:blip r:embed="rId5">
            <a:alphaModFix/>
          </a:blip>
          <a:srcRect l="29654" t="37368" r="30642" b="12506"/>
          <a:stretch/>
        </p:blipFill>
        <p:spPr>
          <a:xfrm>
            <a:off x="206550" y="2852325"/>
            <a:ext cx="3319049" cy="230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2"/>
          <p:cNvPicPr preferRelativeResize="0"/>
          <p:nvPr/>
        </p:nvPicPr>
        <p:blipFill rotWithShape="1">
          <a:blip r:embed="rId6">
            <a:alphaModFix/>
          </a:blip>
          <a:srcRect l="29268" t="45099" r="30947" b="6500"/>
          <a:stretch/>
        </p:blipFill>
        <p:spPr>
          <a:xfrm>
            <a:off x="3525600" y="2836575"/>
            <a:ext cx="3370602" cy="224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2"/>
          <p:cNvSpPr txBox="1"/>
          <p:nvPr/>
        </p:nvSpPr>
        <p:spPr>
          <a:xfrm>
            <a:off x="247775" y="52425"/>
            <a:ext cx="37725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Quicksand"/>
                <a:ea typeface="Quicksand"/>
                <a:cs typeface="Quicksand"/>
                <a:sym typeface="Quicksand"/>
              </a:rPr>
              <a:t>Design your own healthy plate</a:t>
            </a:r>
            <a:endParaRPr b="1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/>
        </p:nvSpPr>
        <p:spPr>
          <a:xfrm>
            <a:off x="247775" y="52425"/>
            <a:ext cx="37725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Quicksand"/>
                <a:ea typeface="Quicksand"/>
                <a:cs typeface="Quicksand"/>
                <a:sym typeface="Quicksand"/>
              </a:rPr>
              <a:t>Design your own healthy plate</a:t>
            </a:r>
            <a:endParaRPr b="1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30" name="Google Shape;130;p23"/>
          <p:cNvPicPr preferRelativeResize="0"/>
          <p:nvPr/>
        </p:nvPicPr>
        <p:blipFill rotWithShape="1">
          <a:blip r:embed="rId3">
            <a:alphaModFix/>
          </a:blip>
          <a:srcRect l="16793" t="16454" r="20823" b="11155"/>
          <a:stretch/>
        </p:blipFill>
        <p:spPr>
          <a:xfrm>
            <a:off x="1066375" y="423500"/>
            <a:ext cx="7125049" cy="464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/>
        </p:nvSpPr>
        <p:spPr>
          <a:xfrm>
            <a:off x="247775" y="52425"/>
            <a:ext cx="7421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Paint, draw, make, create your own healthy food rainbow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450" y="2888363"/>
            <a:ext cx="3356125" cy="214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6800" y="2696275"/>
            <a:ext cx="2628450" cy="229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96800" y="929300"/>
            <a:ext cx="2300149" cy="164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 rotWithShape="1">
          <a:blip r:embed="rId6">
            <a:alphaModFix/>
          </a:blip>
          <a:srcRect l="20143" t="4924" r="26876"/>
          <a:stretch/>
        </p:blipFill>
        <p:spPr>
          <a:xfrm>
            <a:off x="423000" y="623925"/>
            <a:ext cx="2347274" cy="2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68151" y="2730176"/>
            <a:ext cx="2875756" cy="222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22213" y="989399"/>
            <a:ext cx="2922651" cy="152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/>
          <p:nvPr/>
        </p:nvSpPr>
        <p:spPr>
          <a:xfrm>
            <a:off x="0" y="52425"/>
            <a:ext cx="8978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Ready, steady, cook!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8E7CC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Each Year group has 2 easy to follow recipes to follow (can be changed depending on ingredients available in children’s household).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Children should follow the recipe, take photos or film a vlog of them cooking their meal. Pictures/ videos to be sent in along with any other pictures from the week so far.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/>
        </p:nvSpPr>
        <p:spPr>
          <a:xfrm>
            <a:off x="0" y="52425"/>
            <a:ext cx="8978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Ready, steady, cook!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8E7CC3"/>
                </a:solidFill>
                <a:latin typeface="Quicksand"/>
                <a:ea typeface="Quicksand"/>
                <a:cs typeface="Quicksand"/>
                <a:sym typeface="Quicksand"/>
              </a:rPr>
              <a:t>Key Stage 1 and Foundation:</a:t>
            </a: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latin typeface="Quicksand"/>
                <a:ea typeface="Quicksand"/>
                <a:cs typeface="Quicksand"/>
                <a:sym typeface="Quicksand"/>
              </a:rPr>
              <a:t>Picnic sandwich</a:t>
            </a: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https://www.bbcgoodfood.com/recipes/pressed-picnic-sandwich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Spaghetti parcel 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4"/>
              </a:rPr>
              <a:t>https://www.bbcgoodfood.com/recipes/salmon-spaghetti-supper-parcel</a:t>
            </a:r>
            <a:endParaRPr sz="2200" b="1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52" name="Google Shape;152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69400" y="0"/>
            <a:ext cx="1074600" cy="172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/>
        </p:nvSpPr>
        <p:spPr>
          <a:xfrm>
            <a:off x="0" y="52425"/>
            <a:ext cx="8978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Ready, steady, cook!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3C78D8"/>
                </a:solidFill>
                <a:latin typeface="Quicksand"/>
                <a:ea typeface="Quicksand"/>
                <a:cs typeface="Quicksand"/>
                <a:sym typeface="Quicksand"/>
              </a:rPr>
              <a:t>Year 3 and 4:</a:t>
            </a: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latin typeface="Quicksand"/>
                <a:ea typeface="Quicksand"/>
                <a:cs typeface="Quicksand"/>
                <a:sym typeface="Quicksand"/>
              </a:rPr>
              <a:t>Chicken and vegetable bowl</a:t>
            </a: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https://www.bbcgoodfood.com/recipes/chicken-veg-bowl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Homemade pizza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4"/>
              </a:rPr>
              <a:t>https://www.bbcgoodfood.com/recipes/pizza-homemade-sauce</a:t>
            </a:r>
            <a:endParaRPr sz="2200" b="1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58" name="Google Shape;15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69400" y="0"/>
            <a:ext cx="1074600" cy="172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/>
          <p:nvPr/>
        </p:nvSpPr>
        <p:spPr>
          <a:xfrm>
            <a:off x="0" y="52425"/>
            <a:ext cx="8978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Ready, steady, cook!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F6B26B"/>
                </a:solidFill>
                <a:latin typeface="Quicksand"/>
                <a:ea typeface="Quicksand"/>
                <a:cs typeface="Quicksand"/>
                <a:sym typeface="Quicksand"/>
              </a:rPr>
              <a:t>Year 5:</a:t>
            </a: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latin typeface="Quicksand"/>
                <a:ea typeface="Quicksand"/>
                <a:cs typeface="Quicksand"/>
                <a:sym typeface="Quicksand"/>
              </a:rPr>
              <a:t>Fajitas</a:t>
            </a: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https://www.bbcgoodfood.com/recipes/cooking-kids-fajitas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Stir Fry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4"/>
              </a:rPr>
              <a:t>https://www.bbcgoodfood.com/recipes/simple-stir-fry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64" name="Google Shape;16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69400" y="0"/>
            <a:ext cx="1074600" cy="172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/>
          <p:nvPr/>
        </p:nvSpPr>
        <p:spPr>
          <a:xfrm>
            <a:off x="0" y="52425"/>
            <a:ext cx="8978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Ready, steady, cook!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F6B26B"/>
                </a:solidFill>
                <a:latin typeface="Quicksand"/>
                <a:ea typeface="Quicksand"/>
                <a:cs typeface="Quicksand"/>
                <a:sym typeface="Quicksand"/>
              </a:rPr>
              <a:t>Year 6:</a:t>
            </a: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latin typeface="Quicksand"/>
                <a:ea typeface="Quicksand"/>
                <a:cs typeface="Quicksand"/>
                <a:sym typeface="Quicksand"/>
              </a:rPr>
              <a:t>Banana Pancakes</a:t>
            </a: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https://www.bbcgoodfood.com/recipes/easy-banana-pancakes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Cheese and Ham Roll Ups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u="sng">
                <a:solidFill>
                  <a:schemeClr val="accent5"/>
                </a:solidFill>
                <a:latin typeface="Quicksand"/>
                <a:ea typeface="Quicksand"/>
                <a:cs typeface="Quicksand"/>
                <a:sym typeface="Quicksand"/>
                <a:hlinkClick r:id="rId4"/>
              </a:rPr>
              <a:t>https://www.bbcgoodfood.com/recipes/cheese-ham-pancake-roll-ups</a:t>
            </a:r>
            <a:endParaRPr sz="2200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70" name="Google Shape;17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69400" y="0"/>
            <a:ext cx="1074600" cy="172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/>
          <p:nvPr/>
        </p:nvSpPr>
        <p:spPr>
          <a:xfrm>
            <a:off x="62250" y="0"/>
            <a:ext cx="90819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B7B7B7"/>
                </a:solidFill>
                <a:latin typeface="Quicksand"/>
                <a:ea typeface="Quicksand"/>
                <a:cs typeface="Quicksand"/>
                <a:sym typeface="Quicksand"/>
              </a:rPr>
              <a:t>Wellness Wednesday</a:t>
            </a:r>
            <a:endParaRPr sz="3000" b="1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B7B7B7"/>
                </a:solidFill>
                <a:latin typeface="Quicksand"/>
                <a:ea typeface="Quicksand"/>
                <a:cs typeface="Quicksand"/>
                <a:sym typeface="Quicksand"/>
              </a:rPr>
              <a:t>22nd April</a:t>
            </a:r>
            <a:endParaRPr sz="3000" b="1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76" name="Google Shape;176;p30"/>
          <p:cNvSpPr txBox="1"/>
          <p:nvPr/>
        </p:nvSpPr>
        <p:spPr>
          <a:xfrm>
            <a:off x="62250" y="1213200"/>
            <a:ext cx="30303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B7B7B7"/>
                </a:solidFill>
                <a:latin typeface="Quicksand"/>
                <a:ea typeface="Quicksand"/>
                <a:cs typeface="Quicksand"/>
                <a:sym typeface="Quicksand"/>
              </a:rPr>
              <a:t>Activity Ideas:</a:t>
            </a:r>
            <a:endParaRPr sz="1800" b="1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B7B7B7"/>
                </a:solidFill>
                <a:latin typeface="Quicksand"/>
                <a:ea typeface="Quicksand"/>
                <a:cs typeface="Quicksand"/>
                <a:sym typeface="Quicksand"/>
              </a:rPr>
              <a:t>Step away from the screen and design your own board game.</a:t>
            </a:r>
            <a:endParaRPr sz="1800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B7B7B7"/>
                </a:solidFill>
                <a:latin typeface="Quicksand"/>
                <a:ea typeface="Quicksand"/>
                <a:cs typeface="Quicksand"/>
                <a:sym typeface="Quicksand"/>
              </a:rPr>
              <a:t>Earth day pledge.</a:t>
            </a:r>
            <a:endParaRPr sz="1800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B7B7B7"/>
                </a:solidFill>
                <a:latin typeface="Quicksand"/>
                <a:ea typeface="Quicksand"/>
                <a:cs typeface="Quicksand"/>
                <a:sym typeface="Quicksand"/>
              </a:rPr>
              <a:t>10 ways to help the Earth poster.</a:t>
            </a:r>
            <a:endParaRPr sz="1800">
              <a:solidFill>
                <a:srgbClr val="B7B7B7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77" name="Google Shape;177;p30"/>
          <p:cNvPicPr preferRelativeResize="0"/>
          <p:nvPr/>
        </p:nvPicPr>
        <p:blipFill rotWithShape="1">
          <a:blip r:embed="rId3">
            <a:alphaModFix/>
          </a:blip>
          <a:srcRect l="8775" t="18260" r="67710" b="41260"/>
          <a:stretch/>
        </p:blipFill>
        <p:spPr>
          <a:xfrm>
            <a:off x="3041150" y="906825"/>
            <a:ext cx="4063324" cy="3932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30"/>
          <p:cNvCxnSpPr/>
          <p:nvPr/>
        </p:nvCxnSpPr>
        <p:spPr>
          <a:xfrm rot="10800000">
            <a:off x="6813700" y="3935875"/>
            <a:ext cx="628800" cy="507600"/>
          </a:xfrm>
          <a:prstGeom prst="straightConnector1">
            <a:avLst/>
          </a:prstGeom>
          <a:noFill/>
          <a:ln w="38100" cap="flat" cmpd="sng">
            <a:solidFill>
              <a:srgbClr val="B7B7B7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79" name="Google Shape;179;p30"/>
          <p:cNvPicPr preferRelativeResize="0"/>
          <p:nvPr/>
        </p:nvPicPr>
        <p:blipFill rotWithShape="1">
          <a:blip r:embed="rId4">
            <a:alphaModFix/>
          </a:blip>
          <a:srcRect b="9189"/>
          <a:stretch/>
        </p:blipFill>
        <p:spPr>
          <a:xfrm>
            <a:off x="7339425" y="0"/>
            <a:ext cx="1734325" cy="169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/>
          <p:nvPr/>
        </p:nvSpPr>
        <p:spPr>
          <a:xfrm>
            <a:off x="206550" y="165825"/>
            <a:ext cx="49449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Design your own board game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Step away from your iPads, Xboxes and digital devices and create your own board game to play with your family. 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85" name="Google Shape;1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00" y="2571750"/>
            <a:ext cx="3192184" cy="239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/>
          <p:cNvPicPr preferRelativeResize="0"/>
          <p:nvPr/>
        </p:nvPicPr>
        <p:blipFill rotWithShape="1">
          <a:blip r:embed="rId4">
            <a:alphaModFix/>
          </a:blip>
          <a:srcRect l="9853" t="4311" b="11314"/>
          <a:stretch/>
        </p:blipFill>
        <p:spPr>
          <a:xfrm>
            <a:off x="4937725" y="382275"/>
            <a:ext cx="2026475" cy="142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5525" y="382275"/>
            <a:ext cx="1906075" cy="126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6450" y="1990725"/>
            <a:ext cx="2975150" cy="29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1"/>
          <p:cNvPicPr preferRelativeResize="0"/>
          <p:nvPr/>
        </p:nvPicPr>
        <p:blipFill rotWithShape="1">
          <a:blip r:embed="rId7">
            <a:alphaModFix/>
          </a:blip>
          <a:srcRect l="6060" t="4678" r="3071" b="13815"/>
          <a:stretch/>
        </p:blipFill>
        <p:spPr>
          <a:xfrm>
            <a:off x="3672975" y="2388650"/>
            <a:ext cx="2154875" cy="257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oogle Shape;61;p14"/>
          <p:cNvGraphicFramePr/>
          <p:nvPr/>
        </p:nvGraphicFramePr>
        <p:xfrm>
          <a:off x="896175" y="10619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{D15D49C7-CC89-4780-B906-F9ED6EE25EC3}</a:tableStyleId>
              </a:tblPr>
              <a:tblGrid>
                <a:gridCol w="174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4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93C47D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Mindfulness Monday</a:t>
                      </a:r>
                      <a:endParaRPr b="1">
                        <a:solidFill>
                          <a:srgbClr val="93C47D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Meditation Session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5 Mindfulness Activities 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Pinwheel Activity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6D9EEB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Tasty Tuesday</a:t>
                      </a:r>
                      <a:endParaRPr b="1">
                        <a:solidFill>
                          <a:srgbClr val="6D9EEB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Healthy plate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Rainbow Activity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Ready, Steady, Cook!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99999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Wellness Wednesday</a:t>
                      </a:r>
                      <a:endParaRPr b="1">
                        <a:solidFill>
                          <a:srgbClr val="999999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Design a board game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Earth Pledge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10 ways to help the Earth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E69138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Thoughtful Thursday</a:t>
                      </a:r>
                      <a:endParaRPr b="1">
                        <a:solidFill>
                          <a:srgbClr val="E69138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Thoughtful Letter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Kindness Bingo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Love Lanterns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A64D79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Fitness Friday</a:t>
                      </a:r>
                      <a:endParaRPr b="1">
                        <a:solidFill>
                          <a:srgbClr val="A64D79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Just Dance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Go for a walk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Create own routine</a:t>
                      </a:r>
                      <a:endParaRPr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l="8775" t="18260" r="67710" b="41260"/>
          <a:stretch/>
        </p:blipFill>
        <p:spPr>
          <a:xfrm>
            <a:off x="7762025" y="171975"/>
            <a:ext cx="1125676" cy="1089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1680525" y="103975"/>
            <a:ext cx="5236200" cy="6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Overview 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/>
          <p:nvPr/>
        </p:nvSpPr>
        <p:spPr>
          <a:xfrm>
            <a:off x="206550" y="165825"/>
            <a:ext cx="49449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Design your own board game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Write a set of instructions for 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how to play your board game.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95" name="Google Shape;19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00" y="2571750"/>
            <a:ext cx="3192184" cy="239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2"/>
          <p:cNvPicPr preferRelativeResize="0"/>
          <p:nvPr/>
        </p:nvPicPr>
        <p:blipFill rotWithShape="1">
          <a:blip r:embed="rId4">
            <a:alphaModFix/>
          </a:blip>
          <a:srcRect l="9853" t="4311" b="11314"/>
          <a:stretch/>
        </p:blipFill>
        <p:spPr>
          <a:xfrm>
            <a:off x="4937725" y="382275"/>
            <a:ext cx="2026475" cy="142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5525" y="382275"/>
            <a:ext cx="1906075" cy="126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6450" y="1990725"/>
            <a:ext cx="2975150" cy="29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2"/>
          <p:cNvPicPr preferRelativeResize="0"/>
          <p:nvPr/>
        </p:nvPicPr>
        <p:blipFill rotWithShape="1">
          <a:blip r:embed="rId7">
            <a:alphaModFix/>
          </a:blip>
          <a:srcRect l="6060" t="4678" r="3071" b="13815"/>
          <a:stretch/>
        </p:blipFill>
        <p:spPr>
          <a:xfrm>
            <a:off x="3672975" y="2388650"/>
            <a:ext cx="2154875" cy="257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1600" y="142100"/>
            <a:ext cx="3571875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3"/>
          <p:cNvSpPr txBox="1"/>
          <p:nvPr/>
        </p:nvSpPr>
        <p:spPr>
          <a:xfrm>
            <a:off x="206550" y="165825"/>
            <a:ext cx="49449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Earth day pledge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What can you do to help our Earth?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What will you not do to protect our Earth?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/>
          <p:nvPr/>
        </p:nvSpPr>
        <p:spPr>
          <a:xfrm>
            <a:off x="206550" y="165825"/>
            <a:ext cx="49449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How can I help the Earth?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Create a poster listing all of the ways you can help our planet.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11" name="Google Shape;211;p34"/>
          <p:cNvPicPr preferRelativeResize="0"/>
          <p:nvPr/>
        </p:nvPicPr>
        <p:blipFill rotWithShape="1">
          <a:blip r:embed="rId3">
            <a:alphaModFix/>
          </a:blip>
          <a:srcRect b="7054"/>
          <a:stretch/>
        </p:blipFill>
        <p:spPr>
          <a:xfrm>
            <a:off x="5082050" y="87325"/>
            <a:ext cx="3494275" cy="48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4"/>
          <p:cNvPicPr preferRelativeResize="0"/>
          <p:nvPr/>
        </p:nvPicPr>
        <p:blipFill rotWithShape="1">
          <a:blip r:embed="rId3">
            <a:alphaModFix/>
          </a:blip>
          <a:srcRect l="50069" t="63908" b="26718"/>
          <a:stretch/>
        </p:blipFill>
        <p:spPr>
          <a:xfrm>
            <a:off x="7442500" y="3783800"/>
            <a:ext cx="1133825" cy="117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4"/>
          <p:cNvPicPr preferRelativeResize="0"/>
          <p:nvPr/>
        </p:nvPicPr>
        <p:blipFill rotWithShape="1">
          <a:blip r:embed="rId4">
            <a:alphaModFix/>
          </a:blip>
          <a:srcRect l="7036" t="12164" r="9197" b="12141"/>
          <a:stretch/>
        </p:blipFill>
        <p:spPr>
          <a:xfrm>
            <a:off x="371450" y="1959350"/>
            <a:ext cx="4313924" cy="2923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 txBox="1"/>
          <p:nvPr/>
        </p:nvSpPr>
        <p:spPr>
          <a:xfrm>
            <a:off x="62250" y="0"/>
            <a:ext cx="90819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E69138"/>
                </a:solidFill>
                <a:latin typeface="Quicksand"/>
                <a:ea typeface="Quicksand"/>
                <a:cs typeface="Quicksand"/>
                <a:sym typeface="Quicksand"/>
              </a:rPr>
              <a:t>Thoughtful Thursday </a:t>
            </a:r>
            <a:endParaRPr sz="3000" b="1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E69138"/>
                </a:solidFill>
                <a:latin typeface="Quicksand"/>
                <a:ea typeface="Quicksand"/>
                <a:cs typeface="Quicksand"/>
                <a:sym typeface="Quicksand"/>
              </a:rPr>
              <a:t>23rd April</a:t>
            </a:r>
            <a:endParaRPr sz="3000" b="1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19" name="Google Shape;219;p35"/>
          <p:cNvSpPr txBox="1"/>
          <p:nvPr/>
        </p:nvSpPr>
        <p:spPr>
          <a:xfrm>
            <a:off x="62250" y="1213200"/>
            <a:ext cx="30303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E69138"/>
                </a:solidFill>
                <a:latin typeface="Quicksand"/>
                <a:ea typeface="Quicksand"/>
                <a:cs typeface="Quicksand"/>
                <a:sym typeface="Quicksand"/>
              </a:rPr>
              <a:t>Activity Ideas:</a:t>
            </a:r>
            <a:endParaRPr sz="1800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E69138"/>
                </a:solidFill>
                <a:latin typeface="Quicksand"/>
                <a:ea typeface="Quicksand"/>
                <a:cs typeface="Quicksand"/>
                <a:sym typeface="Quicksand"/>
              </a:rPr>
              <a:t>Write a letter to someone who you cannot see at the moment.</a:t>
            </a:r>
            <a:endParaRPr sz="1800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E69138"/>
                </a:solidFill>
                <a:latin typeface="Quicksand"/>
                <a:ea typeface="Quicksand"/>
                <a:cs typeface="Quicksand"/>
                <a:sym typeface="Quicksand"/>
              </a:rPr>
              <a:t>Kindness Bingo.</a:t>
            </a:r>
            <a:endParaRPr sz="1800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E69138"/>
                </a:solidFill>
                <a:latin typeface="Quicksand"/>
                <a:ea typeface="Quicksand"/>
                <a:cs typeface="Quicksand"/>
                <a:sym typeface="Quicksand"/>
              </a:rPr>
              <a:t>Love Lanterns.</a:t>
            </a:r>
            <a:endParaRPr sz="1800">
              <a:solidFill>
                <a:srgbClr val="E6913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20" name="Google Shape;220;p35"/>
          <p:cNvPicPr preferRelativeResize="0"/>
          <p:nvPr/>
        </p:nvPicPr>
        <p:blipFill rotWithShape="1">
          <a:blip r:embed="rId3">
            <a:alphaModFix/>
          </a:blip>
          <a:srcRect l="8775" t="18260" r="67710" b="41260"/>
          <a:stretch/>
        </p:blipFill>
        <p:spPr>
          <a:xfrm>
            <a:off x="3041150" y="906825"/>
            <a:ext cx="4063324" cy="3932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35"/>
          <p:cNvCxnSpPr/>
          <p:nvPr/>
        </p:nvCxnSpPr>
        <p:spPr>
          <a:xfrm rot="10800000" flipH="1">
            <a:off x="3443125" y="4236575"/>
            <a:ext cx="659700" cy="474000"/>
          </a:xfrm>
          <a:prstGeom prst="straightConnector1">
            <a:avLst/>
          </a:prstGeom>
          <a:noFill/>
          <a:ln w="38100" cap="flat" cmpd="sng">
            <a:solidFill>
              <a:srgbClr val="E69138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22" name="Google Shape;222;p35"/>
          <p:cNvPicPr preferRelativeResize="0"/>
          <p:nvPr/>
        </p:nvPicPr>
        <p:blipFill rotWithShape="1">
          <a:blip r:embed="rId4">
            <a:alphaModFix/>
          </a:blip>
          <a:srcRect t="23585" b="25430"/>
          <a:stretch/>
        </p:blipFill>
        <p:spPr>
          <a:xfrm>
            <a:off x="6339575" y="0"/>
            <a:ext cx="2804424" cy="142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5"/>
          <p:cNvPicPr preferRelativeResize="0"/>
          <p:nvPr/>
        </p:nvPicPr>
        <p:blipFill rotWithShape="1">
          <a:blip r:embed="rId5">
            <a:alphaModFix/>
          </a:blip>
          <a:srcRect l="15941" t="5468" r="16138" b="5752"/>
          <a:stretch/>
        </p:blipFill>
        <p:spPr>
          <a:xfrm>
            <a:off x="5456875" y="61850"/>
            <a:ext cx="979724" cy="81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/>
          <p:nvPr/>
        </p:nvSpPr>
        <p:spPr>
          <a:xfrm>
            <a:off x="299325" y="206150"/>
            <a:ext cx="3216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Thoughtful Letter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latin typeface="Quicksand"/>
                <a:ea typeface="Quicksand"/>
                <a:cs typeface="Quicksand"/>
                <a:sym typeface="Quicksand"/>
              </a:rPr>
              <a:t>Write a letter to somebody who you cannot see at the moment. It could be a Grandparent, someone in your family, a friend or your teacher. Tell them what you have been up to and try to put a smile on their face.</a:t>
            </a:r>
            <a:endParaRPr sz="22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29" name="Google Shape;229;p36"/>
          <p:cNvPicPr preferRelativeResize="0"/>
          <p:nvPr/>
        </p:nvPicPr>
        <p:blipFill rotWithShape="1">
          <a:blip r:embed="rId3">
            <a:alphaModFix/>
          </a:blip>
          <a:srcRect b="9189"/>
          <a:stretch/>
        </p:blipFill>
        <p:spPr>
          <a:xfrm>
            <a:off x="3667725" y="152400"/>
            <a:ext cx="5169550" cy="439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4" name="Google Shape;234;p37"/>
          <p:cNvGraphicFramePr/>
          <p:nvPr/>
        </p:nvGraphicFramePr>
        <p:xfrm>
          <a:off x="3854475" y="104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{D15D49C7-CC89-4780-B906-F9ED6EE25EC3}</a:tableStyleId>
              </a:tblPr>
              <a:tblGrid>
                <a:gridCol w="125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4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A64D79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Help someone with a job around the house without being asked.</a:t>
                      </a:r>
                      <a:endParaRPr b="1">
                        <a:solidFill>
                          <a:srgbClr val="A64D79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6AA84F"/>
                          </a:solidFill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Make a card for someone thanking them for all they do.</a:t>
                      </a:r>
                      <a:endParaRPr sz="1200">
                        <a:solidFill>
                          <a:srgbClr val="6AA84F"/>
                        </a:solidFill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>
                          <a:solidFill>
                            <a:srgbClr val="CC488A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Give someone a hug when the really need it.</a:t>
                      </a:r>
                      <a:endParaRPr sz="1600" b="1">
                        <a:solidFill>
                          <a:srgbClr val="CC488A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E69138"/>
                          </a:solidFill>
                          <a:latin typeface="Spectral"/>
                          <a:ea typeface="Spectral"/>
                          <a:cs typeface="Spectral"/>
                          <a:sym typeface="Spectral"/>
                        </a:rPr>
                        <a:t>Organise an afternoon of games for your family.</a:t>
                      </a:r>
                      <a:endParaRPr sz="1200" b="1">
                        <a:solidFill>
                          <a:srgbClr val="E69138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rgbClr val="F1C232"/>
                          </a:solidFill>
                          <a:latin typeface="Impact"/>
                          <a:ea typeface="Impact"/>
                          <a:cs typeface="Impact"/>
                          <a:sym typeface="Impact"/>
                        </a:rPr>
                        <a:t>Read a book to a sibling.</a:t>
                      </a:r>
                      <a:endParaRPr sz="1800">
                        <a:solidFill>
                          <a:srgbClr val="F1C232"/>
                        </a:solidFill>
                        <a:latin typeface="Impact"/>
                        <a:ea typeface="Impact"/>
                        <a:cs typeface="Impact"/>
                        <a:sym typeface="Impac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CC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Write a letter to your teacher.</a:t>
                      </a:r>
                      <a:endParaRPr b="1">
                        <a:solidFill>
                          <a:srgbClr val="CC0000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674EA7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Make a thank you card for a community helper.</a:t>
                      </a:r>
                      <a:endParaRPr sz="1200" b="1">
                        <a:solidFill>
                          <a:srgbClr val="674EA7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accent5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Keep your family company on a walk.</a:t>
                      </a:r>
                      <a:endParaRPr>
                        <a:solidFill>
                          <a:schemeClr val="accent5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rgbClr val="B45F06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Clean out your bedroom and donate any unwanted toys to charity.</a:t>
                      </a:r>
                      <a:endParaRPr sz="1100" b="1">
                        <a:solidFill>
                          <a:srgbClr val="B45F06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b="1">
                          <a:solidFill>
                            <a:schemeClr val="accent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Make “Be Happy” kindness notes and pass them out.</a:t>
                      </a:r>
                      <a:endParaRPr sz="1300" b="1">
                        <a:solidFill>
                          <a:schemeClr val="accent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A64D79"/>
                          </a:solidFill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Make a bookmark for someone in your family.</a:t>
                      </a:r>
                      <a:endParaRPr sz="1200">
                        <a:solidFill>
                          <a:srgbClr val="A64D79"/>
                        </a:solidFill>
                        <a:latin typeface="Lobster"/>
                        <a:ea typeface="Lobster"/>
                        <a:cs typeface="Lobster"/>
                        <a:sym typeface="Lobster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b="1">
                          <a:solidFill>
                            <a:srgbClr val="351C75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Learn a joke and tell it to someone to make them laugh. </a:t>
                      </a:r>
                      <a:endParaRPr sz="1300" b="1">
                        <a:solidFill>
                          <a:srgbClr val="351C75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6AA84F"/>
                          </a:solidFill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Call somebody in your family to say hello.</a:t>
                      </a:r>
                      <a:endParaRPr sz="1200" b="1">
                        <a:solidFill>
                          <a:srgbClr val="6AA84F"/>
                        </a:solidFill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EA9999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Teach someone something new. </a:t>
                      </a:r>
                      <a:endParaRPr b="1">
                        <a:solidFill>
                          <a:srgbClr val="EA9999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B5394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Help make dinner.</a:t>
                      </a:r>
                      <a:endParaRPr sz="1200" b="1">
                        <a:solidFill>
                          <a:srgbClr val="0B5394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F1C232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Compliment somebody in your family.</a:t>
                      </a:r>
                      <a:endParaRPr sz="1200" b="1">
                        <a:solidFill>
                          <a:srgbClr val="F1C232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5" name="Google Shape;235;p37"/>
          <p:cNvSpPr txBox="1"/>
          <p:nvPr/>
        </p:nvSpPr>
        <p:spPr>
          <a:xfrm>
            <a:off x="299325" y="206150"/>
            <a:ext cx="3216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Kindness Bingo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How many can you complete?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2200" y="152400"/>
            <a:ext cx="3477816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825350"/>
            <a:ext cx="2139025" cy="316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8475" y="1538572"/>
            <a:ext cx="2304888" cy="34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8"/>
          <p:cNvSpPr txBox="1"/>
          <p:nvPr/>
        </p:nvSpPr>
        <p:spPr>
          <a:xfrm>
            <a:off x="0" y="0"/>
            <a:ext cx="4572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Love Lanterns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Make a love lantern for somebody you love. 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2200" y="152400"/>
            <a:ext cx="347781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9"/>
          <p:cNvSpPr txBox="1"/>
          <p:nvPr/>
        </p:nvSpPr>
        <p:spPr>
          <a:xfrm>
            <a:off x="299325" y="0"/>
            <a:ext cx="4648800" cy="1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Love Lanterns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Make a love lantern for someone you love.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All you need: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Char char="-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An empty can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Char char="-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Paint and paintbrush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Char char="-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String or a wire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Char char="-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Beads (optional)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Char char="-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Tea light candle 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AutoNum type="arabicPeriod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First, find an empty can and tear off the label. Make sure the can is clean on the inside.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AutoNum type="arabicPeriod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Next, with coloured paints of your choice, paint the outside of your tin can. Add decorations, patterns and lots of colour. 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AutoNum type="arabicPeriod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After that, leave to dry for 30 minutes.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AutoNum type="arabicPeriod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Once dry, pierce 2 holes at the top of your can (opposite one another) and thread wire or string through both sides to create a handle. If you like, add beads to your handle to decorate.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Optional: Pierce more holes on the surface of the can.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Quicksand"/>
              <a:buAutoNum type="arabicPeriod"/>
            </a:pPr>
            <a:r>
              <a:rPr lang="en-GB" sz="1200">
                <a:latin typeface="Quicksand"/>
                <a:ea typeface="Quicksand"/>
                <a:cs typeface="Quicksand"/>
                <a:sym typeface="Quicksand"/>
              </a:rPr>
              <a:t>Finally, place a tea light in the middle of your can and with the help of an adult, light and watch your lantern glow. </a:t>
            </a:r>
            <a:endParaRPr sz="1200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 txBox="1"/>
          <p:nvPr/>
        </p:nvSpPr>
        <p:spPr>
          <a:xfrm>
            <a:off x="62250" y="0"/>
            <a:ext cx="90819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A64D79"/>
                </a:solidFill>
                <a:latin typeface="Quicksand"/>
                <a:ea typeface="Quicksand"/>
                <a:cs typeface="Quicksand"/>
                <a:sym typeface="Quicksand"/>
              </a:rPr>
              <a:t>Fitness Friday </a:t>
            </a:r>
            <a:endParaRPr sz="3000" b="1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A64D79"/>
                </a:solidFill>
                <a:latin typeface="Quicksand"/>
                <a:ea typeface="Quicksand"/>
                <a:cs typeface="Quicksand"/>
                <a:sym typeface="Quicksand"/>
              </a:rPr>
              <a:t>24th April</a:t>
            </a:r>
            <a:endParaRPr sz="3000" b="1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55" name="Google Shape;255;p40"/>
          <p:cNvSpPr txBox="1"/>
          <p:nvPr/>
        </p:nvSpPr>
        <p:spPr>
          <a:xfrm>
            <a:off x="62250" y="1213200"/>
            <a:ext cx="30303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A64D79"/>
                </a:solidFill>
                <a:latin typeface="Quicksand"/>
                <a:ea typeface="Quicksand"/>
                <a:cs typeface="Quicksand"/>
                <a:sym typeface="Quicksand"/>
              </a:rPr>
              <a:t>Activity Ideas:</a:t>
            </a:r>
            <a:endParaRPr sz="1800" b="1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64D79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A64D79"/>
                </a:solidFill>
                <a:latin typeface="Quicksand"/>
                <a:ea typeface="Quicksand"/>
                <a:cs typeface="Quicksand"/>
                <a:sym typeface="Quicksand"/>
              </a:rPr>
              <a:t>Just Dance Challenges.</a:t>
            </a:r>
            <a:endParaRPr sz="1800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64D79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A64D79"/>
                </a:solidFill>
                <a:latin typeface="Quicksand"/>
                <a:ea typeface="Quicksand"/>
                <a:cs typeface="Quicksand"/>
                <a:sym typeface="Quicksand"/>
              </a:rPr>
              <a:t>Family walk.</a:t>
            </a:r>
            <a:endParaRPr sz="1800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64D79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A64D79"/>
                </a:solidFill>
                <a:latin typeface="Quicksand"/>
                <a:ea typeface="Quicksand"/>
                <a:cs typeface="Quicksand"/>
                <a:sym typeface="Quicksand"/>
              </a:rPr>
              <a:t>Create your own dance routine.</a:t>
            </a:r>
            <a:endParaRPr sz="1800" b="1">
              <a:solidFill>
                <a:srgbClr val="A64D7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56" name="Google Shape;256;p40"/>
          <p:cNvPicPr preferRelativeResize="0"/>
          <p:nvPr/>
        </p:nvPicPr>
        <p:blipFill rotWithShape="1">
          <a:blip r:embed="rId3">
            <a:alphaModFix/>
          </a:blip>
          <a:srcRect l="8775" t="18260" r="67710" b="41260"/>
          <a:stretch/>
        </p:blipFill>
        <p:spPr>
          <a:xfrm>
            <a:off x="3041150" y="906825"/>
            <a:ext cx="4063324" cy="3932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7" name="Google Shape;257;p40"/>
          <p:cNvCxnSpPr/>
          <p:nvPr/>
        </p:nvCxnSpPr>
        <p:spPr>
          <a:xfrm>
            <a:off x="2433000" y="1990275"/>
            <a:ext cx="762600" cy="463800"/>
          </a:xfrm>
          <a:prstGeom prst="straightConnector1">
            <a:avLst/>
          </a:prstGeom>
          <a:noFill/>
          <a:ln w="38100" cap="flat" cmpd="sng">
            <a:solidFill>
              <a:srgbClr val="A64D79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58" name="Google Shape;258;p40"/>
          <p:cNvPicPr preferRelativeResize="0"/>
          <p:nvPr/>
        </p:nvPicPr>
        <p:blipFill rotWithShape="1">
          <a:blip r:embed="rId4">
            <a:alphaModFix/>
          </a:blip>
          <a:srcRect b="18079"/>
          <a:stretch/>
        </p:blipFill>
        <p:spPr>
          <a:xfrm>
            <a:off x="6608497" y="90450"/>
            <a:ext cx="2476803" cy="112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1"/>
          <p:cNvSpPr txBox="1"/>
          <p:nvPr/>
        </p:nvSpPr>
        <p:spPr>
          <a:xfrm>
            <a:off x="299325" y="206150"/>
            <a:ext cx="4989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Just Dance 1- Waka Waka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64" name="Google Shape;264;p41" title="Just Dance 2018 - Waka Waka This Time For Africa -  4 player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10338" y="760600"/>
            <a:ext cx="5723326" cy="429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125" y="0"/>
            <a:ext cx="91440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6AA84F"/>
                </a:solidFill>
                <a:latin typeface="Quicksand"/>
                <a:ea typeface="Quicksand"/>
                <a:cs typeface="Quicksand"/>
                <a:sym typeface="Quicksand"/>
              </a:rPr>
              <a:t>Mindfulness Monday</a:t>
            </a:r>
            <a:endParaRPr sz="3000" b="1">
              <a:solidFill>
                <a:srgbClr val="6AA84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6AA84F"/>
                </a:solidFill>
                <a:latin typeface="Quicksand"/>
                <a:ea typeface="Quicksand"/>
                <a:cs typeface="Quicksand"/>
                <a:sym typeface="Quicksand"/>
              </a:rPr>
              <a:t>20th April</a:t>
            </a:r>
            <a:endParaRPr sz="3000" b="1">
              <a:solidFill>
                <a:srgbClr val="6AA84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142550" y="1213200"/>
            <a:ext cx="2898600" cy="29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93C47D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93C47D"/>
                </a:solidFill>
                <a:latin typeface="Quicksand"/>
                <a:ea typeface="Quicksand"/>
                <a:cs typeface="Quicksand"/>
                <a:sym typeface="Quicksand"/>
              </a:rPr>
              <a:t>Activity Ideas:</a:t>
            </a:r>
            <a:endParaRPr sz="1800" b="1">
              <a:solidFill>
                <a:srgbClr val="93C47D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93C47D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93C47D"/>
                </a:solidFill>
                <a:latin typeface="Quicksand"/>
                <a:ea typeface="Quicksand"/>
                <a:cs typeface="Quicksand"/>
                <a:sym typeface="Quicksand"/>
              </a:rPr>
              <a:t>Meditation Session.</a:t>
            </a:r>
            <a:endParaRPr sz="1800">
              <a:solidFill>
                <a:srgbClr val="93C47D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93C47D"/>
                </a:solidFill>
                <a:latin typeface="Quicksand"/>
                <a:ea typeface="Quicksand"/>
                <a:cs typeface="Quicksand"/>
                <a:sym typeface="Quicksand"/>
              </a:rPr>
              <a:t>5 Fun Mindfulness Activities.</a:t>
            </a:r>
            <a:endParaRPr sz="1800">
              <a:solidFill>
                <a:srgbClr val="93C47D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93C47D"/>
                </a:solidFill>
                <a:latin typeface="Quicksand"/>
                <a:ea typeface="Quicksand"/>
                <a:cs typeface="Quicksand"/>
                <a:sym typeface="Quicksand"/>
              </a:rPr>
              <a:t>Pinwheel Activity.</a:t>
            </a:r>
            <a:endParaRPr sz="1800">
              <a:solidFill>
                <a:srgbClr val="93C47D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l="8775" t="18260" r="67710" b="41260"/>
          <a:stretch/>
        </p:blipFill>
        <p:spPr>
          <a:xfrm>
            <a:off x="3041150" y="906825"/>
            <a:ext cx="4063324" cy="3932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15"/>
          <p:cNvCxnSpPr/>
          <p:nvPr/>
        </p:nvCxnSpPr>
        <p:spPr>
          <a:xfrm>
            <a:off x="2886525" y="732725"/>
            <a:ext cx="814200" cy="587400"/>
          </a:xfrm>
          <a:prstGeom prst="straightConnector1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 l="8215" r="7694" b="5917"/>
          <a:stretch/>
        </p:blipFill>
        <p:spPr>
          <a:xfrm>
            <a:off x="7032326" y="82475"/>
            <a:ext cx="2039568" cy="2224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2"/>
          <p:cNvSpPr txBox="1"/>
          <p:nvPr/>
        </p:nvSpPr>
        <p:spPr>
          <a:xfrm>
            <a:off x="299325" y="206150"/>
            <a:ext cx="4989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Just Dance 2- Dynamite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70" name="Google Shape;270;p42" descr="Just Dance 2017 full gameplay of song : Dynamite - Taio Cruz&#10;Let's Play Just Dance on PS4, Xbox 360, XboxOne, and WiiU !&#10;~~~~~~~~~~~~~~~~~~~~~~~~~~~~~~~~~~~~~~~~~~~&#10;Help me to reach 100.000 subscribers : &#10;👉   https://goo.gl/FZYp4z  👈&#10;Then like me on :&#10;✅  Facebook  : https://goo.gl/chOY7L&#10;✅  Twitter   : https://twitter.com/JustDanceAST&#10;✅  Pinterest : https://www.pinterest.com/justdancess/&#10;✅  Tumblr    : http://justdancess.tumblr.com/&#10;✅  Reddit    : https://www.reddit.com/user/JustDanceLikeAllStar&#10;~~~~~~~~~~~~~~~~~~~~~~~~~~~~~~~~~~~~~~~~~~&#10;Just Dance 2017 full song list :&#10;&#10;⭐ JUSTIN BIEBER ⭐ - &quot;SORRY&quot; : https://youtu.be/ncyFpk1SuJw &#10;⭐ MAJOR LAZER FT. MØ &amp; DJ SNAKE ⭐ - &quot;LEAN ON&quot; : https://youtu.be/SDhxHYUOK4M&#10;⭐ SIA FT. SEAN PAUL ⭐ - &quot;CHEAP THRILLS&quot; : https://youtu.be/QgWM67npH9Q&#10;⭐ PSY FT. CL OF 2NE1 ⭐ - &quot;DADDY&quot; : https://youtu.be/XkbflH_snHs&#10;⭐ FIFTH HARMONY FT. KID INK - &quot;WORTH IT&quot; : https://youtu.be/s_TCrjmcQJY  | https://youtu.be/Jt05fRDWMwk&#10;⭐ HATSUNE MIKU - &quot;PO PI PO&quot; : https://youtu.be/BoJN9XnfsMU&#10;⭐ QUEEN - &quot;DON'T STOP ME NOW&quot; : https://youtu.be/jj_OPrO6jlE&#10;⭐ MALUMA - &quot;EL TIKI&quot; : https://youtu.be/WsrXJPJd7nw&#10;⭐ EQUINOX STARS - &quot;SEPTEMBER&quot; : https://youtu.be/qj6dDGceZpo&#10;⭐ ULTRACLUB 90 - &quot;WHAT IS LOVE&quot; : https://youtu.be/OfdIE4FX2QA | https://youtu.be/XUUletCmwKc (fitness version)  | https://youtu.be/KSXcsQDQ7BI (car version) &#10;⭐ DYRO &amp; DANNIC - &quot;RADICAL&quot; : https://youtu.be/Xxqi7yu4g1w&#10;⭐ SHAKIRA FT. WYCLEF JEAN - &quot;HIPS DON'T LIE&quot; : https://youtu.be/rCor9cfuJZI | https://youtu.be/jYoLNSzaUOQ&#10;⭐ DNCE - &quot;CAKE BY THE OCEAN&quot; : https://youtu.be/kKw6i6JnfJ0 (earphones version)&#10;⭐ SILENTÓ - &quot;WATCH ME (WHIP/ NAE NAE)&quot; : https://youtu.be/tU3QnxViCi4&#10;⭐ ERA ISTREFI - &quot;BONBON&quot; : https://youtu.be/BA9WQkEpbbo&#10;⭐ FAST FORWARD HIGHWAY - &quot;I LOVE ROCK 'N' ROLL&quot; : https://youtu.be/zuJyAwQo4Qo&#10;⭐ GIGI ROWE - &quot;RUN THE NIGHT&quot; : https://youtu.be/LfMRfET5xBg&#10;⭐ JORDAN FISHER - &quot;ALL ABOUT US&quot; : https://youtu.be/x7fkJaQ2Vpg&#10;⭐ O-ZONE - &quot;DRAGOSTEA DIN TEI&quot; :  https://youtu.be/wAtAzdatjss&#10;⭐ WILL.I.AM FT. BRITNEY SPEARS - &quot;SCREAM &amp; SHOUT&quot; : https://youtu.be/n4WRb06uQjM&#10;⭐ ANITTA - &quot;BANG&quot; :  https://youtu.be/zEO12AiP9jc&#10;⭐ LATINO SUNSET - &quot;CARNAVAL BOOM&quot; : https://youtu.be/a0sEQOxX3mE&#10; ⭐ WANKO NI MERO MERO - &quot;OISHII OISHII&quot; : https://youtu.be/a0sEQOxX3mE (girl)  | https://youtu.be/__BSvzkuQ3w (boy)&#10;⭐ ONEREPUBLIC - &quot;WHEREVER I GO&quot; : https://youtu.be/SurgFGlcngk&#10;⭐ THE WEEKND - &quot;CAN'T FEEL MY FACE&quot; : https://youtu.be/Ax5ssJ5A5Ek&#10;⭐ JACK &amp; JACK - &quot;GROOVE&quot; : https://youtu.be/c3pdZFGMHnQ&#10;⭐ ARIANA GRANDE - &quot;INTO YOU&quot; : https://youtu.be/RGMPrOHUDBc&#10;⭐ BEYONCÉ - &quot;SINGLE LADIES (PUT A RING ON IT)&quot; : https://youtu.be/d9ufRv1LWQo&#10;⭐ DAYA LUZ - &quot;TE DOMINAR&quot; : https://youtu.be/o_qNhG0_u9M&#10;⭐ CARLOS VIVES &amp; SHAKIRA - &quot;LA BICICLETA&quot; : https://youtu.be/wq5vsODWm1w&#10;⭐ DJ SNAKE FT. JUSTIN BIEBER - &quot;LET ME LOVE YOU&quot; :  https://youtu.be/zL6MAnBROxA&#10;⭐ ARONCHUPA FT. LITTLE SIS NORA - &quot;LITTLE SWING&quot; :  https://youtu.be/hfGhVKu-pVg&#10;⭐ THE FRANKIE BOSTELLO ORCHESTRA - &quot;TICO-TICO NO FUBÁ&quot; : https://youtu.be/RcO-15jFv3Q&#10;⭐ HALLOWEEN THRILLS - &quot;GHOST IN THE KEYS&quot; : https://youtu.be/Qe26bni6moQ&#10;⭐ CHEB SALAMA - &quot;LEILA&quot; : https://youtu.be/iQs9zpNODzE&#10;⭐ DAVID GUETTA FT. SIA - &quot;TITANIUM&quot; : https://youtu.be/iQs9zpNODzE&#10;⭐ DEORRO FT. ELVIS CRESPO - &quot;BAILAR&quot;  : https://youtu.be/a0GD6K-5t6Y&#10;⭐ INNA FT. J BALVIN - &quot;COLA SONG&quot; :  https://youtu.be/a0GD6K-5t6Y  |  https://youtu.be/nLNaRi6sQBg (candy version)&#10;⭐ SANTA CLONES - &quot;LAST CHRISTMAS&quot; : https://youtu.be/nLNaRi6sQBg&#10;⭐ ZAYN - &quot;LIKE I WOULD&quot; : https://youtu.be/qr0U8U6Yq4s&#10;⭐ MAROON 5 - &quot;DON'T WANNA KNOW&quot; : https://youtu.be/y880njcHlPU&#10;~~~~~~~~~~~~~~~~~~~~~~~~~~~~~~~~~~~~~~~~~~~~~~~~~~~~~~~~~~~&#10;#JustDance2017  #JustDance #JustDance2016" title="🌟 Dynamite - Taio Cruz - Just dance 3 🌟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7000" y="739950"/>
            <a:ext cx="5707675" cy="428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3"/>
          <p:cNvSpPr txBox="1"/>
          <p:nvPr/>
        </p:nvSpPr>
        <p:spPr>
          <a:xfrm>
            <a:off x="299325" y="206150"/>
            <a:ext cx="4989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Just Dance 3- Ghost Busters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76" name="Google Shape;276;p43" descr="Just Dance 2019 Gameplay - Ghostbusters" title="Just Dance 2019 Gameplay - Ghostbusters theme song from 2014 gam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5475" y="822400"/>
            <a:ext cx="5599625" cy="419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4"/>
          <p:cNvSpPr txBox="1"/>
          <p:nvPr/>
        </p:nvSpPr>
        <p:spPr>
          <a:xfrm>
            <a:off x="299325" y="206150"/>
            <a:ext cx="4989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Just Dance 4- Gangnam Style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82" name="Google Shape;282;p44" descr="WATCH THE JUST DANCE 2019 VIDEO HERE: https://youtu.be/EoUa1eX2FAk&#10;&#10;We take a look at the Gangnam Style DLC for Just Dance 4." title="[Just Dance 4] Psy - Gangnam Style (DLC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3300" y="843025"/>
            <a:ext cx="5568725" cy="41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5"/>
          <p:cNvSpPr txBox="1"/>
          <p:nvPr/>
        </p:nvSpPr>
        <p:spPr>
          <a:xfrm>
            <a:off x="299325" y="206150"/>
            <a:ext cx="4989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Just Dance 5- Timber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88" name="Google Shape;288;p45" title="Just Dance 2014   Timb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9625" y="812125"/>
            <a:ext cx="5651174" cy="423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6"/>
          <p:cNvSpPr txBox="1"/>
          <p:nvPr/>
        </p:nvSpPr>
        <p:spPr>
          <a:xfrm>
            <a:off x="299325" y="206150"/>
            <a:ext cx="3216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Family Walk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Why not get some fresh air and go out for a walk with members of your family?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Take some photos of what you see along the way!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94" name="Google Shape;29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6500" y="657475"/>
            <a:ext cx="5323878" cy="3549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 txBox="1"/>
          <p:nvPr/>
        </p:nvSpPr>
        <p:spPr>
          <a:xfrm>
            <a:off x="299325" y="206150"/>
            <a:ext cx="8514000" cy="13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Dance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Quicksand"/>
                <a:ea typeface="Quicksand"/>
                <a:cs typeface="Quicksand"/>
                <a:sym typeface="Quicksand"/>
              </a:rPr>
              <a:t>Make up a dance routine either by yourself or with a sibling. Perform your dance for the rest of your family and teach them the moves. </a:t>
            </a: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300" name="Google Shape;30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0525" y="2571750"/>
            <a:ext cx="4876800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 descr="Download our App for free:&#10;&#10;Apple iOS: https://apps.apple.com/us/app/new-horizon-kids-meditation/id1457179117#?&#10;Google Play (Android): https://play.google.com/store/apps/details?id=uk.co.newhorizonholisticcentre.app&#10;Amazon: Coming soon!&#10;&#10;We would like to thank you all for your support, it has meant so much to us and we hope to continue to grow together. &#10;&#10;If you like our work we would really appreciate a nice review in the App store to help us get it going :-)&#10;&#10;You can find out more details about our App here: https://www.newhorizonholisticcentre.co.uk/newhorizonapp.html&#10;&#10;=====================================================&#10;Download latest Meditation for Kids Mega Packs here: https://newhorizon.selz.com/&#10;30 of our best Kids Meditations at a reduced price!&#10;&#10;Download FREE Guided Meditation for Kids: https://newhorizon.selz.com/item/5989e711cca9180b0c0c21d4&#10;&#10;Download our Kids Albums: https://store.cdbaby.com/Artist/NewHorizonHolisticCentre&#10;Also available from iTunes: https://itunes.apple.com/gb/artist/new-horizon-holistic-centre/id1031053858&#10;&#10;Let your child indulge in this Mindfulness Meditation for Kids...&#10;&#10;It is a simple but very effective breathing exercise which is an ideal introduction into Mindfulness.&#10;&#10;This can be used to help ease worries, anxiety and stress, as well as being a tonic for sleep and relaxation.&#10;&#10;An idea may be to unwind with your child, listening to this mindfulness meditation together...bliss!&#10;&#10;#kidsmeditation #kidssleep #mindfulnessforkids&#10;======================================================&#10;&#10;Mindfulness Meditation for Kids | BREATHING EXERCISE | Guided Meditation for Children&#10;-----------------------------------------------------------------------------------------------------------&#10;https://youtu.be/Bk_qU7l-fcU&#10;&#10;&#10;Please feel free to like, comment and subscribe :-)&#10;&#10;======================================================&#10;If you enjoy our videos then please subscribe to our channel where we will be posting free weekly high-quality Guided Meditations and Relaxing music:&#10;&#10;https://www.youtube.com/subscription_center?add_user=newhorizonholistic&#10;======================================================&#10;&#10;Purchase our Downloads (Higher Quality)&#10;--------------------------------------------------------------------&#10;&#10;CD Baby:&#10;http://www.cdbaby.com/Artist/NewHorizonHolisticCentre&#10;iTunes:&#10;https://itunes.apple.com/us/artist/new-horizon-holistic-centre/id1031053858&#10;Google Play:&#10;https://play.google.com/store/music/artist/New_Horizon_Holistic_Centre?id=At4ofcdh5cdg3f6a2jjghabrp64&#10;Amazon:&#10;https://www.amazon.com/s/ref=ntt_srch_drd_B014UMBH5A?ie=UTF8&amp;field-keywords=New%20Horizon%20Holistic%20Centre&amp;index=digital-music&amp;search-type=ss&#10;&#10;&#10;Where to find us&#10;---------------------------&#10;&#10;YouTube:&#10;https://www.youtube.com/subscription_center?add_user=newhorizonholistic&#10;Website:&#10;http://www.newhorizonholisticcentre.co.uk&#10;Twitter: &#10;https://twitter.com/newhorizonhol&#10;Facebook:&#10;https://www.facebook.com/New-Horizon-Holistic-Centre-583340715086671/&#10;&#10;&#10;Some of our Popular Playlists&#10;-------------------------------------------------&#10;&#10;Spiritual Awakening Guided Meditations: https://www.youtube.com/playlist?list=PLM_5z7EKcBv9hI7ABzjC37wPH0VAcQ0qU&#10;Guided Meditation for Children: https://www.youtube.com/playlist?list=PLM_5z7EKcBv-GW4P5r-Y8hPkCOqQ3H8l7&#10;Guided SLEEP Meditations &amp; SLEEP Talkdowns: https://www.youtube.com/playlist?list=PLM_5z7EKcBv8MDrOQugqIV7_4rU2NQbfY&#10;Guided Meditations: https://www.youtube.com/playlist?list=PLM_5z7EKcBv8ZD6Bmk2-a7KSR-ZPnUWRj&#10;Relaxing Music: https://www.youtube.com/playlist?list=PLM_5z7EKcBv-OB3Uu_k_ApvCfJN3a_r1T&#10;&#10;======================================================" title="Mindfulness Meditation for Kids | BREATHING EXERCISE | Guided Meditation for Childre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0800" y="753350"/>
            <a:ext cx="6222425" cy="4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1711450" y="52425"/>
            <a:ext cx="53187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Quicksand"/>
                <a:ea typeface="Quicksand"/>
                <a:cs typeface="Quicksand"/>
                <a:sym typeface="Quicksand"/>
              </a:rPr>
              <a:t>Meditation Session</a:t>
            </a:r>
            <a:endParaRPr sz="2400" b="1"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3">
            <a:alphaModFix/>
          </a:blip>
          <a:srcRect t="22370" b="59595"/>
          <a:stretch/>
        </p:blipFill>
        <p:spPr>
          <a:xfrm rot="-38">
            <a:off x="3774076" y="119823"/>
            <a:ext cx="4507825" cy="2109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t="38809" b="46012"/>
          <a:stretch/>
        </p:blipFill>
        <p:spPr>
          <a:xfrm>
            <a:off x="64175" y="2287175"/>
            <a:ext cx="4507825" cy="176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 rotWithShape="1">
          <a:blip r:embed="rId3">
            <a:alphaModFix/>
          </a:blip>
          <a:srcRect t="52791" b="34708"/>
          <a:stretch/>
        </p:blipFill>
        <p:spPr>
          <a:xfrm>
            <a:off x="4636175" y="2801551"/>
            <a:ext cx="4507825" cy="1607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 rotWithShape="1">
          <a:blip r:embed="rId4">
            <a:alphaModFix/>
          </a:blip>
          <a:srcRect l="21799" t="32562" r="24026" b="16591"/>
          <a:stretch/>
        </p:blipFill>
        <p:spPr>
          <a:xfrm>
            <a:off x="140350" y="203675"/>
            <a:ext cx="3129602" cy="16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t="64788" b="18181"/>
          <a:stretch/>
        </p:blipFill>
        <p:spPr>
          <a:xfrm rot="-3">
            <a:off x="3865801" y="380355"/>
            <a:ext cx="4643076" cy="2044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3">
            <a:alphaModFix/>
          </a:blip>
          <a:srcRect t="80281" b="4122"/>
          <a:stretch/>
        </p:blipFill>
        <p:spPr>
          <a:xfrm>
            <a:off x="607048" y="2802750"/>
            <a:ext cx="5070421" cy="2044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 rotWithShape="1">
          <a:blip r:embed="rId4">
            <a:alphaModFix/>
          </a:blip>
          <a:srcRect l="21799" t="32562" r="24026" b="16591"/>
          <a:stretch/>
        </p:blipFill>
        <p:spPr>
          <a:xfrm>
            <a:off x="140350" y="203675"/>
            <a:ext cx="3129602" cy="16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163650" y="97125"/>
            <a:ext cx="3403200" cy="18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Pinwheel Activity</a:t>
            </a:r>
            <a:endParaRPr sz="1600" b="1"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highlight>
                <a:srgbClr val="FFFFFF"/>
              </a:highlight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highlight>
                  <a:srgbClr val="FFFFFF"/>
                </a:highlight>
                <a:latin typeface="Quicksand"/>
                <a:ea typeface="Quicksand"/>
                <a:cs typeface="Quicksand"/>
                <a:sym typeface="Quicksand"/>
              </a:rPr>
              <a:t>Providing children with an object to focus on is a great way to encourage concentration during mindfulness sessions. Use pinwheels in conjunction with the mindful breathing exercise above, making the pinwheel spin with every exhale.</a:t>
            </a:r>
            <a:endParaRPr sz="16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 l="35106" t="34261" r="36370" b="14255"/>
          <a:stretch/>
        </p:blipFill>
        <p:spPr>
          <a:xfrm>
            <a:off x="4061875" y="97125"/>
            <a:ext cx="4732951" cy="480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550" y="2857475"/>
            <a:ext cx="3249400" cy="215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0"/>
          <p:cNvPicPr preferRelativeResize="0"/>
          <p:nvPr/>
        </p:nvPicPr>
        <p:blipFill rotWithShape="1">
          <a:blip r:embed="rId3">
            <a:alphaModFix/>
          </a:blip>
          <a:srcRect l="35249" t="21134" r="36566" b="28734"/>
          <a:stretch/>
        </p:blipFill>
        <p:spPr>
          <a:xfrm>
            <a:off x="1922000" y="0"/>
            <a:ext cx="5065627" cy="506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/>
        </p:nvSpPr>
        <p:spPr>
          <a:xfrm>
            <a:off x="62250" y="0"/>
            <a:ext cx="90819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3C78D8"/>
                </a:solidFill>
                <a:latin typeface="Quicksand"/>
                <a:ea typeface="Quicksand"/>
                <a:cs typeface="Quicksand"/>
                <a:sym typeface="Quicksand"/>
              </a:rPr>
              <a:t>Tasty Tuesday</a:t>
            </a:r>
            <a:endParaRPr sz="3000" b="1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3C78D8"/>
                </a:solidFill>
                <a:latin typeface="Quicksand"/>
                <a:ea typeface="Quicksand"/>
                <a:cs typeface="Quicksand"/>
                <a:sym typeface="Quicksand"/>
              </a:rPr>
              <a:t>21st April</a:t>
            </a:r>
            <a:endParaRPr sz="3000" b="1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1" name="Google Shape;111;p21"/>
          <p:cNvSpPr txBox="1"/>
          <p:nvPr/>
        </p:nvSpPr>
        <p:spPr>
          <a:xfrm>
            <a:off x="62250" y="1213200"/>
            <a:ext cx="3123300" cy="21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3C78D8"/>
                </a:solidFill>
                <a:latin typeface="Quicksand"/>
                <a:ea typeface="Quicksand"/>
                <a:cs typeface="Quicksand"/>
                <a:sym typeface="Quicksand"/>
              </a:rPr>
              <a:t>Activity Ideas:</a:t>
            </a:r>
            <a:endParaRPr sz="1800" b="1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3C78D8"/>
                </a:solidFill>
                <a:latin typeface="Quicksand"/>
                <a:ea typeface="Quicksand"/>
                <a:cs typeface="Quicksand"/>
                <a:sym typeface="Quicksand"/>
              </a:rPr>
              <a:t>Design your own healthy plate.</a:t>
            </a:r>
            <a:endParaRPr sz="1800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Quicksand"/>
              <a:buChar char="★"/>
            </a:pPr>
            <a:r>
              <a:rPr lang="en-GB" sz="1800">
                <a:solidFill>
                  <a:srgbClr val="3C78D8"/>
                </a:solidFill>
                <a:latin typeface="Quicksand"/>
                <a:ea typeface="Quicksand"/>
                <a:cs typeface="Quicksand"/>
                <a:sym typeface="Quicksand"/>
              </a:rPr>
              <a:t>Rainbow fruit activity.</a:t>
            </a:r>
            <a:endParaRPr sz="1800">
              <a:solidFill>
                <a:srgbClr val="3C78D8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1800"/>
              <a:buFont typeface="Quicksand"/>
              <a:buChar char="★"/>
            </a:pPr>
            <a:r>
              <a:rPr lang="en-GB" sz="1800" b="1">
                <a:solidFill>
                  <a:srgbClr val="F1C232"/>
                </a:solidFill>
                <a:latin typeface="Quicksand"/>
                <a:ea typeface="Quicksand"/>
                <a:cs typeface="Quicksand"/>
                <a:sym typeface="Quicksand"/>
              </a:rPr>
              <a:t>Ready, steady, cook! Each year group to complete 1 of 2 recipes. (or both!) Take photos or film your own vlog whilst making your meal.</a:t>
            </a:r>
            <a:endParaRPr sz="1800" b="1">
              <a:solidFill>
                <a:srgbClr val="F1C2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cxnSp>
        <p:nvCxnSpPr>
          <p:cNvPr id="112" name="Google Shape;112;p21"/>
          <p:cNvCxnSpPr/>
          <p:nvPr/>
        </p:nvCxnSpPr>
        <p:spPr>
          <a:xfrm flipH="1">
            <a:off x="6976450" y="1083200"/>
            <a:ext cx="507300" cy="690600"/>
          </a:xfrm>
          <a:prstGeom prst="straightConnector1">
            <a:avLst/>
          </a:prstGeom>
          <a:noFill/>
          <a:ln w="28575" cap="flat" cmpd="sng">
            <a:solidFill>
              <a:srgbClr val="1155CC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13" name="Google Shape;113;p21"/>
          <p:cNvPicPr preferRelativeResize="0"/>
          <p:nvPr/>
        </p:nvPicPr>
        <p:blipFill rotWithShape="1">
          <a:blip r:embed="rId3">
            <a:alphaModFix/>
          </a:blip>
          <a:srcRect b="8029"/>
          <a:stretch/>
        </p:blipFill>
        <p:spPr>
          <a:xfrm>
            <a:off x="6780800" y="0"/>
            <a:ext cx="2363350" cy="234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1"/>
          <p:cNvPicPr preferRelativeResize="0"/>
          <p:nvPr/>
        </p:nvPicPr>
        <p:blipFill rotWithShape="1">
          <a:blip r:embed="rId4">
            <a:alphaModFix/>
          </a:blip>
          <a:srcRect l="8775" t="18260" r="67710" b="41260"/>
          <a:stretch/>
        </p:blipFill>
        <p:spPr>
          <a:xfrm>
            <a:off x="3041150" y="906825"/>
            <a:ext cx="4063324" cy="3932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21"/>
          <p:cNvCxnSpPr/>
          <p:nvPr/>
        </p:nvCxnSpPr>
        <p:spPr>
          <a:xfrm flipH="1">
            <a:off x="6391050" y="351500"/>
            <a:ext cx="484500" cy="731700"/>
          </a:xfrm>
          <a:prstGeom prst="straightConnector1">
            <a:avLst/>
          </a:prstGeom>
          <a:noFill/>
          <a:ln w="38100" cap="flat" cmpd="sng">
            <a:solidFill>
              <a:srgbClr val="3C78D8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1094</Words>
  <Application>Microsoft Office PowerPoint</Application>
  <PresentationFormat>On-screen Show (16:9)</PresentationFormat>
  <Paragraphs>222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Arial</vt:lpstr>
      <vt:lpstr>Spectral</vt:lpstr>
      <vt:lpstr>Georgia</vt:lpstr>
      <vt:lpstr>Caveat</vt:lpstr>
      <vt:lpstr>Josefin Sans</vt:lpstr>
      <vt:lpstr>Playfair Display</vt:lpstr>
      <vt:lpstr>Bitter</vt:lpstr>
      <vt:lpstr>Quicksand</vt:lpstr>
      <vt:lpstr>Impact</vt:lpstr>
      <vt:lpstr>Amatic SC</vt:lpstr>
      <vt:lpstr>Nunito</vt:lpstr>
      <vt:lpstr>Lobster</vt:lpstr>
      <vt:lpstr>Oswald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greenwood</dc:creator>
  <cp:lastModifiedBy>Louise greenwood</cp:lastModifiedBy>
  <cp:revision>1</cp:revision>
  <dcterms:modified xsi:type="dcterms:W3CDTF">2020-04-21T13:01:35Z</dcterms:modified>
</cp:coreProperties>
</file>